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9" r:id="rId4"/>
    <p:sldId id="269" r:id="rId5"/>
    <p:sldId id="268" r:id="rId6"/>
    <p:sldId id="262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6" r:id="rId15"/>
    <p:sldId id="277" r:id="rId16"/>
    <p:sldId id="273" r:id="rId17"/>
    <p:sldId id="274" r:id="rId18"/>
    <p:sldId id="278" r:id="rId19"/>
    <p:sldId id="279" r:id="rId20"/>
    <p:sldId id="280" r:id="rId21"/>
    <p:sldId id="281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une1" id="{8388AE02-7D61-4F5A-9A0C-196919C23300}">
          <p14:sldIdLst>
            <p14:sldId id="256"/>
            <p14:sldId id="257"/>
            <p14:sldId id="259"/>
            <p14:sldId id="269"/>
            <p14:sldId id="268"/>
            <p14:sldId id="262"/>
            <p14:sldId id="264"/>
            <p14:sldId id="265"/>
            <p14:sldId id="266"/>
            <p14:sldId id="267"/>
            <p14:sldId id="270"/>
            <p14:sldId id="271"/>
            <p14:sldId id="272"/>
            <p14:sldId id="276"/>
            <p14:sldId id="277"/>
            <p14:sldId id="273"/>
            <p14:sldId id="274"/>
            <p14:sldId id="278"/>
            <p14:sldId id="279"/>
            <p14:sldId id="280"/>
            <p14:sldId id="281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539"/>
    <a:srgbClr val="08659B"/>
    <a:srgbClr val="FA9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 medi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Fără stil, grilă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Stil mediu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 medi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Stil întunec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il întuneca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 lumino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3849" autoAdjust="0"/>
  </p:normalViewPr>
  <p:slideViewPr>
    <p:cSldViewPr snapToGrid="0">
      <p:cViewPr varScale="1">
        <p:scale>
          <a:sx n="105" d="100"/>
          <a:sy n="105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5B108-BDF6-42AA-84A5-FF77D381382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9E620-0997-4959-9872-E239ADE04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9E620-0997-4959-9872-E239ADE04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2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88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8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5360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14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68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8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dirty="0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dirty="0" err="1"/>
              <a:t>Faceţi</a:t>
            </a:r>
            <a:r>
              <a:rPr lang="ro-RO" dirty="0"/>
              <a:t> clic pentru a edita Master stiluri text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fld id="{FE471B6F-A357-4263-A72D-9FD4D3ABC33E}" type="datetimeFigureOut">
              <a:rPr lang="en-US" smtClean="0"/>
              <a:pPr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  <a:latin typeface="Liberation Serif" panose="02020603050405020304" pitchFamily="18" charset="0"/>
              </a:defRPr>
            </a:lvl1pPr>
          </a:lstStyle>
          <a:p>
            <a:fld id="{EB3BA5D1-65A3-4E9D-AB94-266B308EA1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4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Liberation Serif" panose="02020603050405020304" pitchFamily="18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CFDD66-151F-B61C-5F68-5DE0F10E6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004" y="1782698"/>
            <a:ext cx="8575618" cy="1646302"/>
          </a:xfrm>
        </p:spPr>
        <p:txBody>
          <a:bodyPr/>
          <a:lstStyle/>
          <a:p>
            <a:pPr algn="ctr"/>
            <a:r>
              <a:rPr lang="it-IT" sz="3200" b="0" i="0" dirty="0">
                <a:solidFill>
                  <a:srgbClr val="1D2125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Calculul probabilităţilor, procese stochastice, modelare stochastică</a:t>
            </a:r>
          </a:p>
        </p:txBody>
      </p:sp>
      <p:sp>
        <p:nvSpPr>
          <p:cNvPr id="4" name="Titlu 1">
            <a:extLst>
              <a:ext uri="{FF2B5EF4-FFF2-40B4-BE49-F238E27FC236}">
                <a16:creationId xmlns:a16="http://schemas.microsoft.com/office/drawing/2014/main" id="{84D93FC2-F3B7-BAF7-B39D-D28E73239E73}"/>
              </a:ext>
            </a:extLst>
          </p:cNvPr>
          <p:cNvSpPr txBox="1">
            <a:spLocks/>
          </p:cNvSpPr>
          <p:nvPr/>
        </p:nvSpPr>
        <p:spPr>
          <a:xfrm>
            <a:off x="1331329" y="2471893"/>
            <a:ext cx="7766936" cy="2517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PROIECT</a:t>
            </a:r>
          </a:p>
          <a:p>
            <a:pPr algn="ctr"/>
            <a:r>
              <a:rPr lang="en-US" sz="3200" i="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3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algn="ctr"/>
            <a:endParaRPr lang="ro-RO" sz="3200" b="1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6" name="Subtitlu 2">
            <a:extLst>
              <a:ext uri="{FF2B5EF4-FFF2-40B4-BE49-F238E27FC236}">
                <a16:creationId xmlns:a16="http://schemas.microsoft.com/office/drawing/2014/main" id="{DEB007B9-5009-91D3-6F27-E0DEC8038960}"/>
              </a:ext>
            </a:extLst>
          </p:cNvPr>
          <p:cNvSpPr txBox="1">
            <a:spLocks/>
          </p:cNvSpPr>
          <p:nvPr/>
        </p:nvSpPr>
        <p:spPr>
          <a:xfrm>
            <a:off x="6756903" y="4807390"/>
            <a:ext cx="3390857" cy="1539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</a:rPr>
              <a:t>Masteranzi</a:t>
            </a: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Alexandra MARIN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Enrico GĂRĂIMAN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pic>
        <p:nvPicPr>
          <p:cNvPr id="8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400589F8-375C-6DBF-E47C-6CDCFA35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40" y="95272"/>
            <a:ext cx="914400" cy="914400"/>
          </a:xfrm>
          <a:prstGeom prst="roundRect">
            <a:avLst/>
          </a:prstGeom>
          <a:effectLst>
            <a:softEdge rad="0"/>
          </a:effectLst>
        </p:spPr>
      </p:pic>
      <p:pic>
        <p:nvPicPr>
          <p:cNvPr id="10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0586D668-218A-5566-7B73-1AE93533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/>
        </p:blipFill>
        <p:spPr>
          <a:xfrm>
            <a:off x="10082685" y="95272"/>
            <a:ext cx="936159" cy="914400"/>
          </a:xfrm>
          <a:prstGeom prst="roundRect">
            <a:avLst/>
          </a:prstGeom>
        </p:spPr>
      </p:pic>
      <p:sp>
        <p:nvSpPr>
          <p:cNvPr id="11" name="Subtitlu 2">
            <a:extLst>
              <a:ext uri="{FF2B5EF4-FFF2-40B4-BE49-F238E27FC236}">
                <a16:creationId xmlns:a16="http://schemas.microsoft.com/office/drawing/2014/main" id="{B418E9CA-49AD-4696-CD54-8DB8233E8968}"/>
              </a:ext>
            </a:extLst>
          </p:cNvPr>
          <p:cNvSpPr txBox="1">
            <a:spLocks/>
          </p:cNvSpPr>
          <p:nvPr/>
        </p:nvSpPr>
        <p:spPr>
          <a:xfrm>
            <a:off x="4431965" y="6185780"/>
            <a:ext cx="1565663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2022</a:t>
            </a:r>
            <a:r>
              <a:rPr lang="en-US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-2023</a:t>
            </a:r>
            <a:endParaRPr lang="ro-RO" sz="20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sp>
        <p:nvSpPr>
          <p:cNvPr id="12" name="Subtitlu 2">
            <a:extLst>
              <a:ext uri="{FF2B5EF4-FFF2-40B4-BE49-F238E27FC236}">
                <a16:creationId xmlns:a16="http://schemas.microsoft.com/office/drawing/2014/main" id="{47480ABB-F43C-CE10-C6A7-D27A4F1071B2}"/>
              </a:ext>
            </a:extLst>
          </p:cNvPr>
          <p:cNvSpPr txBox="1">
            <a:spLocks/>
          </p:cNvSpPr>
          <p:nvPr/>
        </p:nvSpPr>
        <p:spPr>
          <a:xfrm>
            <a:off x="1093940" y="95272"/>
            <a:ext cx="802574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Universitatea Politehnica din București </a:t>
            </a:r>
            <a:b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</a:b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Facultatea de Electronică, Telecomunicații și Tehnologia Informației</a:t>
            </a:r>
          </a:p>
        </p:txBody>
      </p:sp>
    </p:spTree>
    <p:extLst>
      <p:ext uri="{BB962C8B-B14F-4D97-AF65-F5344CB8AC3E}">
        <p14:creationId xmlns:p14="http://schemas.microsoft.com/office/powerpoint/2010/main" val="92581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6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513866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D21C0C5-27C9-40FC-021E-D8E7AB1C0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0690"/>
            <a:ext cx="3660776" cy="1045936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69B9BF84-84C0-AA84-1604-F00D1A585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8716" y="976872"/>
            <a:ext cx="6614565" cy="49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4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7: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HU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valori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logaritmate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MOMENTELE HU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8B8A2D4-C63D-4299-9E97-497330689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920" y="1241363"/>
            <a:ext cx="5852160" cy="437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0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8: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Matricea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tot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setul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4C0EEC64-216F-48AD-4A28-A426EB2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9" y="857786"/>
            <a:ext cx="4549117" cy="5220608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50D40BA2-ACE2-6339-96B6-1DE82D35B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818696"/>
            <a:ext cx="5220608" cy="52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9: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pozitivă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/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negativă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4" name="Imagine 3" descr="O imagine care conține text, câine, mamifer, câine sălbatic&#10;&#10;Descriere generată automat">
            <a:extLst>
              <a:ext uri="{FF2B5EF4-FFF2-40B4-BE49-F238E27FC236}">
                <a16:creationId xmlns:a16="http://schemas.microsoft.com/office/drawing/2014/main" id="{ACD37A3F-9379-1226-4702-B362C9159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7173"/>
          <a:stretch/>
        </p:blipFill>
        <p:spPr>
          <a:xfrm>
            <a:off x="5716474" y="1267692"/>
            <a:ext cx="5738464" cy="2194560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F96AF80C-F5E4-3E6B-584F-1EAE0570B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r="7373"/>
          <a:stretch/>
        </p:blipFill>
        <p:spPr>
          <a:xfrm>
            <a:off x="332496" y="1300114"/>
            <a:ext cx="5620476" cy="2194560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7BC2456C-9850-EB13-36D8-0D76204D0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r="7372"/>
          <a:stretch/>
        </p:blipFill>
        <p:spPr>
          <a:xfrm>
            <a:off x="387914" y="3855790"/>
            <a:ext cx="5620476" cy="2194560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55C6283B-7CBF-6782-3222-7B70DA37AC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r="7886"/>
          <a:stretch/>
        </p:blipFill>
        <p:spPr>
          <a:xfrm>
            <a:off x="5920270" y="3855509"/>
            <a:ext cx="553466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pixel cu pixel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300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C217E3A-8DD4-46A8-FEA9-070E07B7F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9914" y="1156323"/>
            <a:ext cx="4727448" cy="4545353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D898B9C2-1AF5-2F81-9F0D-31AFE545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26" y="1156323"/>
            <a:ext cx="4731100" cy="45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3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Matricea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coocurență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" name="Substituent conținut 13">
            <a:extLst>
              <a:ext uri="{FF2B5EF4-FFF2-40B4-BE49-F238E27FC236}">
                <a16:creationId xmlns:a16="http://schemas.microsoft.com/office/drawing/2014/main" id="{69686106-FF8F-ECBA-1360-8994F2ABDFD4}"/>
              </a:ext>
            </a:extLst>
          </p:cNvPr>
          <p:cNvSpPr txBox="1">
            <a:spLocks/>
          </p:cNvSpPr>
          <p:nvPr/>
        </p:nvSpPr>
        <p:spPr>
          <a:xfrm>
            <a:off x="457464" y="967144"/>
            <a:ext cx="9032484" cy="509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Extragere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trăsături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Contrast</a:t>
            </a:r>
          </a:p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Disimilaritate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Omogenitate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Energie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Angular Second Moment (ASM)</a:t>
            </a:r>
          </a:p>
          <a:p>
            <a:pPr>
              <a:buFontTx/>
              <a:buChar char="-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02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0" b="6690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6" b="847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 descr="O imagine care conține text, câine, mamifer, alb&#10;&#10;Descriere generată automat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 descr="O imagine care conține text, câine, interior, mamifer&#10;&#10;Descriere generată automat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6027173" y="3506398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11: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b="7555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" b="975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6027173" y="3504259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Extragerea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componentelor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" name="Substituent conținut 13">
            <a:extLst>
              <a:ext uri="{FF2B5EF4-FFF2-40B4-BE49-F238E27FC236}">
                <a16:creationId xmlns:a16="http://schemas.microsoft.com/office/drawing/2014/main" id="{69686106-FF8F-ECBA-1360-8994F2ABDFD4}"/>
              </a:ext>
            </a:extLst>
          </p:cNvPr>
          <p:cNvSpPr txBox="1">
            <a:spLocks/>
          </p:cNvSpPr>
          <p:nvPr/>
        </p:nvSpPr>
        <p:spPr>
          <a:xfrm>
            <a:off x="457464" y="967144"/>
            <a:ext cx="9032484" cy="509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6617B54-2CC5-1619-765A-A246DB10D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4" y="1115563"/>
            <a:ext cx="5852172" cy="4389129"/>
          </a:xfrm>
          <a:prstGeom prst="rect">
            <a:avLst/>
          </a:prstGeom>
        </p:spPr>
      </p:pic>
      <p:graphicFrame>
        <p:nvGraphicFramePr>
          <p:cNvPr id="6" name="Tabel 7">
            <a:extLst>
              <a:ext uri="{FF2B5EF4-FFF2-40B4-BE49-F238E27FC236}">
                <a16:creationId xmlns:a16="http://schemas.microsoft.com/office/drawing/2014/main" id="{9FE3A480-9CF0-3E61-B449-BDA68549C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53945"/>
              </p:ext>
            </p:extLst>
          </p:nvPr>
        </p:nvGraphicFramePr>
        <p:xfrm>
          <a:off x="6699504" y="2404780"/>
          <a:ext cx="4064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161952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47309914"/>
                    </a:ext>
                  </a:extLst>
                </a:gridCol>
              </a:tblGrid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Factorul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conservare</a:t>
                      </a:r>
                      <a:r>
                        <a:rPr lang="en-US" dirty="0"/>
                        <a:t> a </a:t>
                      </a:r>
                      <a:r>
                        <a:rPr lang="en-US" dirty="0" err="1"/>
                        <a:t>informației</a:t>
                      </a:r>
                      <a:r>
                        <a:rPr lang="en-US" dirty="0"/>
                        <a:t>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Numărul</a:t>
                      </a:r>
                      <a:r>
                        <a:rPr lang="en-US" dirty="0"/>
                        <a:t> de componente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250528"/>
                  </a:ext>
                </a:extLst>
              </a:tr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833663"/>
                  </a:ext>
                </a:extLst>
              </a:tr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911270"/>
                  </a:ext>
                </a:extLst>
              </a:tr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281713"/>
                  </a:ext>
                </a:extLst>
              </a:tr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 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771396"/>
                  </a:ext>
                </a:extLst>
              </a:tr>
              <a:tr h="243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521308"/>
                  </a:ext>
                </a:extLst>
              </a:tr>
            </a:tbl>
          </a:graphicData>
        </a:graphic>
      </p:graphicFrame>
      <p:sp>
        <p:nvSpPr>
          <p:cNvPr id="8" name="Substituent conținut 13">
            <a:extLst>
              <a:ext uri="{FF2B5EF4-FFF2-40B4-BE49-F238E27FC236}">
                <a16:creationId xmlns:a16="http://schemas.microsoft.com/office/drawing/2014/main" id="{84D9253E-DB7A-8634-1230-087B2073B075}"/>
              </a:ext>
            </a:extLst>
          </p:cNvPr>
          <p:cNvSpPr txBox="1">
            <a:spLocks/>
          </p:cNvSpPr>
          <p:nvPr/>
        </p:nvSpPr>
        <p:spPr>
          <a:xfrm>
            <a:off x="6612756" y="1227883"/>
            <a:ext cx="41507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Tabelul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Factorul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conservare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a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informației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funcție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numărul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componente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9" name="Substituent conținut 13">
            <a:extLst>
              <a:ext uri="{FF2B5EF4-FFF2-40B4-BE49-F238E27FC236}">
                <a16:creationId xmlns:a16="http://schemas.microsoft.com/office/drawing/2014/main" id="{803FA4F7-D5EC-4367-7AF9-70FCE4E24660}"/>
              </a:ext>
            </a:extLst>
          </p:cNvPr>
          <p:cNvSpPr txBox="1">
            <a:spLocks/>
          </p:cNvSpPr>
          <p:nvPr/>
        </p:nvSpPr>
        <p:spPr>
          <a:xfrm>
            <a:off x="-445848" y="5488697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12: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Factorul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conservare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a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informației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6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Pentru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175 de componente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</a:t>
            </a:r>
          </a:p>
        </p:txBody>
      </p:sp>
      <p:sp>
        <p:nvSpPr>
          <p:cNvPr id="3" name="Substituent conținut 13">
            <a:extLst>
              <a:ext uri="{FF2B5EF4-FFF2-40B4-BE49-F238E27FC236}">
                <a16:creationId xmlns:a16="http://schemas.microsoft.com/office/drawing/2014/main" id="{69686106-FF8F-ECBA-1360-8994F2ABDFD4}"/>
              </a:ext>
            </a:extLst>
          </p:cNvPr>
          <p:cNvSpPr txBox="1">
            <a:spLocks/>
          </p:cNvSpPr>
          <p:nvPr/>
        </p:nvSpPr>
        <p:spPr>
          <a:xfrm>
            <a:off x="457464" y="967144"/>
            <a:ext cx="9032484" cy="509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9" name="Substituent conținut 13">
            <a:extLst>
              <a:ext uri="{FF2B5EF4-FFF2-40B4-BE49-F238E27FC236}">
                <a16:creationId xmlns:a16="http://schemas.microsoft.com/office/drawing/2014/main" id="{803FA4F7-D5EC-4367-7AF9-70FCE4E24660}"/>
              </a:ext>
            </a:extLst>
          </p:cNvPr>
          <p:cNvSpPr txBox="1">
            <a:spLocks/>
          </p:cNvSpPr>
          <p:nvPr/>
        </p:nvSpPr>
        <p:spPr>
          <a:xfrm>
            <a:off x="1980597" y="4340094"/>
            <a:ext cx="7384383" cy="72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13: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restaurate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folosind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175 de componente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42A00A05-A4CA-D644-701E-E85A8D24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6" y="1595401"/>
            <a:ext cx="11067024" cy="274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13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35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u 1">
            <a:extLst>
              <a:ext uri="{FF2B5EF4-FFF2-40B4-BE49-F238E27FC236}">
                <a16:creationId xmlns:a16="http://schemas.microsoft.com/office/drawing/2014/main" id="{470B4972-6AD3-9E16-9034-0D949723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1987766" cy="522472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Cuprins</a:t>
            </a:r>
            <a:endParaRPr lang="en-US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1" name="Substituent conținut 2">
            <a:extLst>
              <a:ext uri="{FF2B5EF4-FFF2-40B4-BE49-F238E27FC236}">
                <a16:creationId xmlns:a16="http://schemas.microsoft.com/office/drawing/2014/main" id="{B40FDD72-3FE3-BEF9-35FF-F7AEF9AA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348" y="816638"/>
            <a:ext cx="4748653" cy="522472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statistice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tx1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Analiza</a:t>
            </a:r>
            <a:r>
              <a:rPr lang="en-US" sz="2400" dirty="0">
                <a:solidFill>
                  <a:schemeClr val="tx1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corelației</a:t>
            </a:r>
            <a:endParaRPr lang="en-US" sz="2400" dirty="0">
              <a:solidFill>
                <a:schemeClr val="tx1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Trăsături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PCA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K-NN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Concluzii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67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Pentru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175 de componente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</a:t>
            </a:r>
          </a:p>
        </p:txBody>
      </p:sp>
      <p:sp>
        <p:nvSpPr>
          <p:cNvPr id="3" name="Substituent conținut 13">
            <a:extLst>
              <a:ext uri="{FF2B5EF4-FFF2-40B4-BE49-F238E27FC236}">
                <a16:creationId xmlns:a16="http://schemas.microsoft.com/office/drawing/2014/main" id="{69686106-FF8F-ECBA-1360-8994F2ABDFD4}"/>
              </a:ext>
            </a:extLst>
          </p:cNvPr>
          <p:cNvSpPr txBox="1">
            <a:spLocks/>
          </p:cNvSpPr>
          <p:nvPr/>
        </p:nvSpPr>
        <p:spPr>
          <a:xfrm>
            <a:off x="457464" y="967144"/>
            <a:ext cx="9032484" cy="509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9" name="Substituent conținut 13">
            <a:extLst>
              <a:ext uri="{FF2B5EF4-FFF2-40B4-BE49-F238E27FC236}">
                <a16:creationId xmlns:a16="http://schemas.microsoft.com/office/drawing/2014/main" id="{803FA4F7-D5EC-4367-7AF9-70FCE4E24660}"/>
              </a:ext>
            </a:extLst>
          </p:cNvPr>
          <p:cNvSpPr txBox="1">
            <a:spLocks/>
          </p:cNvSpPr>
          <p:nvPr/>
        </p:nvSpPr>
        <p:spPr>
          <a:xfrm>
            <a:off x="1546887" y="5527636"/>
            <a:ext cx="8638242" cy="726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14: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Reprezentarea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două componente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principale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58D3288E-F48E-576F-CDEE-5BC039E51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89" y="854474"/>
            <a:ext cx="7992422" cy="478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2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urmează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" name="Substituent conținut 13">
            <a:extLst>
              <a:ext uri="{FF2B5EF4-FFF2-40B4-BE49-F238E27FC236}">
                <a16:creationId xmlns:a16="http://schemas.microsoft.com/office/drawing/2014/main" id="{69686106-FF8F-ECBA-1360-8994F2ABDFD4}"/>
              </a:ext>
            </a:extLst>
          </p:cNvPr>
          <p:cNvSpPr txBox="1">
            <a:spLocks/>
          </p:cNvSpPr>
          <p:nvPr/>
        </p:nvSpPr>
        <p:spPr>
          <a:xfrm>
            <a:off x="457464" y="967144"/>
            <a:ext cx="9032484" cy="509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Clasificare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K-NN</a:t>
            </a:r>
          </a:p>
          <a:p>
            <a:pPr>
              <a:buFontTx/>
              <a:buChar char="-"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Găsirea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celei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mai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asemănătoare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imagine din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prezisă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. (</a:t>
            </a:r>
            <a:r>
              <a:rPr lang="en-US" sz="240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ENGINE)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9" name="Substituent conținut 13">
            <a:extLst>
              <a:ext uri="{FF2B5EF4-FFF2-40B4-BE49-F238E27FC236}">
                <a16:creationId xmlns:a16="http://schemas.microsoft.com/office/drawing/2014/main" id="{803FA4F7-D5EC-4367-7AF9-70FCE4E24660}"/>
              </a:ext>
            </a:extLst>
          </p:cNvPr>
          <p:cNvSpPr txBox="1">
            <a:spLocks/>
          </p:cNvSpPr>
          <p:nvPr/>
        </p:nvSpPr>
        <p:spPr>
          <a:xfrm>
            <a:off x="737062" y="1275592"/>
            <a:ext cx="9164576" cy="3488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34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pixeli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 (pixel cu pixel)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430756D4-E2C5-A9AC-1DE0-632EE485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t="9279" r="5556" b="7353"/>
          <a:stretch/>
        </p:blipFill>
        <p:spPr>
          <a:xfrm>
            <a:off x="5921425" y="1691148"/>
            <a:ext cx="5478758" cy="34747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8F13A38A-47B4-18BE-618F-BA92B477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8043" r="4383" b="8588"/>
          <a:stretch/>
        </p:blipFill>
        <p:spPr>
          <a:xfrm>
            <a:off x="387914" y="1691148"/>
            <a:ext cx="5580003" cy="3474720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6EA8B520-280E-599C-7664-2D1CCD260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 b="2434"/>
          <a:stretch/>
        </p:blipFill>
        <p:spPr>
          <a:xfrm>
            <a:off x="5866007" y="1723570"/>
            <a:ext cx="5478758" cy="34747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6C7E069-1B32-BBAC-4CCC-3099DD5DD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b="3297"/>
          <a:stretch/>
        </p:blipFill>
        <p:spPr>
          <a:xfrm>
            <a:off x="332496" y="1723570"/>
            <a:ext cx="5580003" cy="3474720"/>
          </a:xfrm>
          <a:prstGeom prst="rect">
            <a:avLst/>
          </a:prstGeom>
        </p:spPr>
      </p:pic>
      <p:grpSp>
        <p:nvGrpSpPr>
          <p:cNvPr id="26" name="Grupare 25">
            <a:extLst>
              <a:ext uri="{FF2B5EF4-FFF2-40B4-BE49-F238E27FC236}">
                <a16:creationId xmlns:a16="http://schemas.microsoft.com/office/drawing/2014/main" id="{90837056-B4D9-07E2-D3FC-19D78FE34ABC}"/>
              </a:ext>
            </a:extLst>
          </p:cNvPr>
          <p:cNvGrpSpPr/>
          <p:nvPr/>
        </p:nvGrpSpPr>
        <p:grpSpPr>
          <a:xfrm>
            <a:off x="6700537" y="462804"/>
            <a:ext cx="3050286" cy="1228344"/>
            <a:chOff x="6096000" y="329184"/>
            <a:chExt cx="3050286" cy="1228344"/>
          </a:xfrm>
        </p:grpSpPr>
        <p:grpSp>
          <p:nvGrpSpPr>
            <p:cNvPr id="11" name="Grupare 10">
              <a:extLst>
                <a:ext uri="{FF2B5EF4-FFF2-40B4-BE49-F238E27FC236}">
                  <a16:creationId xmlns:a16="http://schemas.microsoft.com/office/drawing/2014/main" id="{5BB556CB-1473-EB3E-B854-A5D0E1679178}"/>
                </a:ext>
              </a:extLst>
            </p:cNvPr>
            <p:cNvGrpSpPr/>
            <p:nvPr/>
          </p:nvGrpSpPr>
          <p:grpSpPr>
            <a:xfrm>
              <a:off x="6096000" y="329184"/>
              <a:ext cx="1359408" cy="1228344"/>
              <a:chOff x="6096000" y="329184"/>
              <a:chExt cx="1359408" cy="1228344"/>
            </a:xfrm>
          </p:grpSpPr>
          <p:sp>
            <p:nvSpPr>
              <p:cNvPr id="3" name="Dreptunghi 2">
                <a:extLst>
                  <a:ext uri="{FF2B5EF4-FFF2-40B4-BE49-F238E27FC236}">
                    <a16:creationId xmlns:a16="http://schemas.microsoft.com/office/drawing/2014/main" id="{03564B32-589D-9191-D400-0961A9EAB404}"/>
                  </a:ext>
                </a:extLst>
              </p:cNvPr>
              <p:cNvSpPr/>
              <p:nvPr/>
            </p:nvSpPr>
            <p:spPr>
              <a:xfrm>
                <a:off x="6096000" y="329184"/>
                <a:ext cx="1054608" cy="9235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Dreptunghi 3">
                <a:extLst>
                  <a:ext uri="{FF2B5EF4-FFF2-40B4-BE49-F238E27FC236}">
                    <a16:creationId xmlns:a16="http://schemas.microsoft.com/office/drawing/2014/main" id="{D3709162-98C2-C6B8-B76C-0D7E06330FED}"/>
                  </a:ext>
                </a:extLst>
              </p:cNvPr>
              <p:cNvSpPr/>
              <p:nvPr/>
            </p:nvSpPr>
            <p:spPr>
              <a:xfrm>
                <a:off x="6248400" y="481584"/>
                <a:ext cx="1054608" cy="923544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reptunghi 5">
                <a:extLst>
                  <a:ext uri="{FF2B5EF4-FFF2-40B4-BE49-F238E27FC236}">
                    <a16:creationId xmlns:a16="http://schemas.microsoft.com/office/drawing/2014/main" id="{0717F04A-7A70-22A9-FE11-54D844AD113B}"/>
                  </a:ext>
                </a:extLst>
              </p:cNvPr>
              <p:cNvSpPr/>
              <p:nvPr/>
            </p:nvSpPr>
            <p:spPr>
              <a:xfrm>
                <a:off x="6400800" y="633984"/>
                <a:ext cx="1054608" cy="9235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Conector drept cu săgeată 12">
              <a:extLst>
                <a:ext uri="{FF2B5EF4-FFF2-40B4-BE49-F238E27FC236}">
                  <a16:creationId xmlns:a16="http://schemas.microsoft.com/office/drawing/2014/main" id="{775EDE2A-3F72-8D4A-B254-F0F5A00F0E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9632" y="393192"/>
              <a:ext cx="2766778" cy="683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ector drept cu săgeată 16">
              <a:extLst>
                <a:ext uri="{FF2B5EF4-FFF2-40B4-BE49-F238E27FC236}">
                  <a16:creationId xmlns:a16="http://schemas.microsoft.com/office/drawing/2014/main" id="{A337029F-B52F-9ABB-AF1A-1E13DE1C58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2032" y="545592"/>
              <a:ext cx="2614378" cy="6783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ector drept cu săgeată 17">
              <a:extLst>
                <a:ext uri="{FF2B5EF4-FFF2-40B4-BE49-F238E27FC236}">
                  <a16:creationId xmlns:a16="http://schemas.microsoft.com/office/drawing/2014/main" id="{A91DC668-7EA5-3512-4800-28DE93EB0B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4432" y="697992"/>
              <a:ext cx="2461978" cy="6883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Dreptunghi 19">
              <a:extLst>
                <a:ext uri="{FF2B5EF4-FFF2-40B4-BE49-F238E27FC236}">
                  <a16:creationId xmlns:a16="http://schemas.microsoft.com/office/drawing/2014/main" id="{7B66CAEC-5316-E754-3CF6-6CC3410D4B49}"/>
                </a:ext>
              </a:extLst>
            </p:cNvPr>
            <p:cNvSpPr/>
            <p:nvPr/>
          </p:nvSpPr>
          <p:spPr>
            <a:xfrm>
              <a:off x="9014781" y="1015722"/>
              <a:ext cx="118230" cy="1145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reptunghi 20">
              <a:extLst>
                <a:ext uri="{FF2B5EF4-FFF2-40B4-BE49-F238E27FC236}">
                  <a16:creationId xmlns:a16="http://schemas.microsoft.com/office/drawing/2014/main" id="{4E41F1F4-1F0D-8598-3A25-BC981CA705C1}"/>
                </a:ext>
              </a:extLst>
            </p:cNvPr>
            <p:cNvSpPr/>
            <p:nvPr/>
          </p:nvSpPr>
          <p:spPr>
            <a:xfrm>
              <a:off x="9028056" y="1175566"/>
              <a:ext cx="118230" cy="11458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reptunghi 21">
              <a:extLst>
                <a:ext uri="{FF2B5EF4-FFF2-40B4-BE49-F238E27FC236}">
                  <a16:creationId xmlns:a16="http://schemas.microsoft.com/office/drawing/2014/main" id="{77B893C0-C291-3524-C962-23D603FFB44E}"/>
                </a:ext>
              </a:extLst>
            </p:cNvPr>
            <p:cNvSpPr/>
            <p:nvPr/>
          </p:nvSpPr>
          <p:spPr>
            <a:xfrm>
              <a:off x="9028056" y="1353088"/>
              <a:ext cx="118230" cy="114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82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4" name="Substituent conținut 13">
            <a:extLst>
              <a:ext uri="{FF2B5EF4-FFF2-40B4-BE49-F238E27FC236}">
                <a16:creationId xmlns:a16="http://schemas.microsoft.com/office/drawing/2014/main" id="{61987EDC-9D52-52E2-A3EA-A0CE1DC45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843" y="1464246"/>
            <a:ext cx="4417211" cy="5184836"/>
          </a:xfrm>
        </p:spPr>
        <p:txBody>
          <a:bodyPr>
            <a:normAutofit/>
          </a:bodyPr>
          <a:lstStyle/>
          <a:p>
            <a:pPr algn="l"/>
            <a:r>
              <a:rPr lang="en-US" sz="2400" i="0" dirty="0">
                <a:solidFill>
                  <a:srgbClr val="000000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20580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120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~ 150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>
              <a:buNone/>
            </a:pPr>
            <a:b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2" name="Titlu 1">
            <a:extLst>
              <a:ext uri="{FF2B5EF4-FFF2-40B4-BE49-F238E27FC236}">
                <a16:creationId xmlns:a16="http://schemas.microsoft.com/office/drawing/2014/main" id="{04149122-830B-ADE3-FE81-DC29017AD785}"/>
              </a:ext>
            </a:extLst>
          </p:cNvPr>
          <p:cNvSpPr txBox="1">
            <a:spLocks/>
          </p:cNvSpPr>
          <p:nvPr/>
        </p:nvSpPr>
        <p:spPr>
          <a:xfrm>
            <a:off x="406066" y="347768"/>
            <a:ext cx="11263897" cy="572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kern="1200" dirty="0">
                <a:solidFill>
                  <a:srgbClr val="032539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 DE DATE</a:t>
            </a:r>
            <a:endParaRPr lang="en-US" sz="7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3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segmentate). 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Substituent conținut 4" descr="O imagine care conține veselă&#10;&#10;Descriere generată automat">
            <a:extLst>
              <a:ext uri="{FF2B5EF4-FFF2-40B4-BE49-F238E27FC236}">
                <a16:creationId xmlns:a16="http://schemas.microsoft.com/office/drawing/2014/main" id="{096AD8DE-9F5A-5176-26DF-F9C5364D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18CBBD9-27F9-D998-1CDE-9840A574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Ultimele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3" name="Substituent conținut 12">
            <a:extLst>
              <a:ext uri="{FF2B5EF4-FFF2-40B4-BE49-F238E27FC236}">
                <a16:creationId xmlns:a16="http://schemas.microsoft.com/office/drawing/2014/main" id="{2F7245D6-C66C-4054-21B4-167C84DF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61614"/>
            <a:ext cx="11067024" cy="5533512"/>
          </a:xfr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03842848-FA8E-0F1F-CB13-97CDC7BA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71954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8EA15EE3-9624-2CC6-83C0-642497FC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05"/>
            <a:ext cx="12192000" cy="6085789"/>
          </a:xfrm>
          <a:prstGeom prst="rect">
            <a:avLst/>
          </a:prstGeom>
        </p:spPr>
      </p:pic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144137" y="6066718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2: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Distribuția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3: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IMAGINILOR PENTRU SETUL DE DATE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E55DEAE9-E8E0-B62F-FEB1-B4DDEF541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496" y="796616"/>
            <a:ext cx="6656544" cy="4981740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18736EA6-59E7-275A-0BAE-75D347BDD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0960" y="16522"/>
            <a:ext cx="3994571" cy="3010038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4E6BABD5-DCA5-611C-BF37-2F795B58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554" y="3032038"/>
            <a:ext cx="4013384" cy="299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4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2F850069-B875-B173-CB15-ADBC99AE5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10" y="183884"/>
            <a:ext cx="2413177" cy="607398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082558C5-7676-AA9A-1334-E1A6C4F90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5486" y="1202533"/>
            <a:ext cx="6061023" cy="451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5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1BA1BF8-0B74-DCB1-BF0A-70778FE4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78" y="953729"/>
            <a:ext cx="6235343" cy="4825703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B935D21C-0A5F-FA1A-7F36-3BA729C1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86" y="113364"/>
            <a:ext cx="3976070" cy="2982053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A4218F54-3ABA-4619-90E1-366671098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1174" y="3107844"/>
            <a:ext cx="3976070" cy="29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3127"/>
      </p:ext>
    </p:extLst>
  </p:cSld>
  <p:clrMapOvr>
    <a:masterClrMapping/>
  </p:clrMapOvr>
</p:sld>
</file>

<file path=ppt/theme/theme1.xml><?xml version="1.0" encoding="utf-8"?>
<a:theme xmlns:a="http://schemas.openxmlformats.org/drawingml/2006/main" name="Fațetă">
  <a:themeElements>
    <a:clrScheme name="Particularizare 4">
      <a:dk1>
        <a:srgbClr val="032539"/>
      </a:dk1>
      <a:lt1>
        <a:sysClr val="window" lastClr="FFFFFF"/>
      </a:lt1>
      <a:dk2>
        <a:srgbClr val="505046"/>
      </a:dk2>
      <a:lt2>
        <a:srgbClr val="EEECE1"/>
      </a:lt2>
      <a:accent1>
        <a:srgbClr val="08659B"/>
      </a:accent1>
      <a:accent2>
        <a:srgbClr val="29A8F3"/>
      </a:accent2>
      <a:accent3>
        <a:srgbClr val="FA991C"/>
      </a:accent3>
      <a:accent4>
        <a:srgbClr val="08659B"/>
      </a:accent4>
      <a:accent5>
        <a:srgbClr val="CC9900"/>
      </a:accent5>
      <a:accent6>
        <a:srgbClr val="FA991C"/>
      </a:accent6>
      <a:hlink>
        <a:srgbClr val="CC9900"/>
      </a:hlink>
      <a:folHlink>
        <a:srgbClr val="666699"/>
      </a:folHlink>
    </a:clrScheme>
    <a:fontScheme name="Fațetă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țetă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1939</TotalTime>
  <Words>358</Words>
  <Application>Microsoft Office PowerPoint</Application>
  <PresentationFormat>Ecran lat</PresentationFormat>
  <Paragraphs>80</Paragraphs>
  <Slides>22</Slides>
  <Notes>1</Notes>
  <HiddenSlides>2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Liberation Serif</vt:lpstr>
      <vt:lpstr>Trebuchet MS</vt:lpstr>
      <vt:lpstr>Wingdings 3</vt:lpstr>
      <vt:lpstr>Fațetă</vt:lpstr>
      <vt:lpstr>Calculul probabilităţilor, procese stochastice, modelare stochastică</vt:lpstr>
      <vt:lpstr>Cuprins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Recunoașterea semnelor de circulație pe platforme mobile Android utilizând rețele neuronale convoluționale cu complexitate redusă</dc:title>
  <dc:creator>Florian-Enrico-Mădălin GĂRĂIMAN (102455)</dc:creator>
  <cp:lastModifiedBy>Florian-Enrico-Mădălin GĂRĂIMAN (102455)</cp:lastModifiedBy>
  <cp:revision>83</cp:revision>
  <dcterms:created xsi:type="dcterms:W3CDTF">2022-06-27T13:42:09Z</dcterms:created>
  <dcterms:modified xsi:type="dcterms:W3CDTF">2022-12-14T17:09:19Z</dcterms:modified>
</cp:coreProperties>
</file>